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9" r:id="rId13"/>
    <p:sldId id="278" r:id="rId14"/>
    <p:sldId id="270" r:id="rId15"/>
    <p:sldId id="271" r:id="rId16"/>
    <p:sldId id="272" r:id="rId17"/>
    <p:sldId id="273" r:id="rId18"/>
    <p:sldId id="274" r:id="rId19"/>
    <p:sldId id="268" r:id="rId20"/>
    <p:sldId id="275" r:id="rId21"/>
    <p:sldId id="276" r:id="rId22"/>
    <p:sldId id="277" r:id="rId23"/>
    <p:sldId id="267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7B95"/>
    <a:srgbClr val="026A37"/>
    <a:srgbClr val="A42237"/>
    <a:srgbClr val="024481"/>
    <a:srgbClr val="006A38"/>
    <a:srgbClr val="026A38"/>
    <a:srgbClr val="A42338"/>
    <a:srgbClr val="11396A"/>
    <a:srgbClr val="F3B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84"/>
    <p:restoredTop sz="94641"/>
  </p:normalViewPr>
  <p:slideViewPr>
    <p:cSldViewPr snapToGrid="0" snapToObjects="1">
      <p:cViewPr varScale="1">
        <p:scale>
          <a:sx n="112" d="100"/>
          <a:sy n="112" d="100"/>
        </p:scale>
        <p:origin x="200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1C94A-A8BB-F14C-AE5E-0258C4A71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878F4C-B2BD-7240-A17B-CD4CCF50C3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BB82D-FD09-ED4B-9357-FBAE6345B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7E4A-F9FB-C446-9E1C-1532258AFB0E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ACD25-CE47-6649-BE1D-4138A22EA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7348B-1314-E145-8269-C6ECE3E45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B41C1-FF42-6047-A802-BEB268FE9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750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6FC63-65F6-AB46-A337-E61E30AA2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3E241D-4A02-F147-9E17-7AF6F69198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1D87C-0D39-854C-8443-842EC8F95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7E4A-F9FB-C446-9E1C-1532258AFB0E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B6756-CED1-594B-B9E4-9877130C9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82E99-6E62-4048-9038-A48FD80F0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B41C1-FF42-6047-A802-BEB268FE9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64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E12B3E-968E-CF4C-8030-71D9C7C33A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9C977B-B32F-9240-8BCE-6A8745B3B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F172E-25E8-564E-ADC1-D807FC1C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7E4A-F9FB-C446-9E1C-1532258AFB0E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8D671-C00C-2E4E-A701-5E313F781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44992-3FDE-4744-9275-49DBC7ECE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B41C1-FF42-6047-A802-BEB268FE9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4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3681F-F312-2144-AF48-5C004A3F0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1BC62-0123-8546-B91A-7D66FBF11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3BE46-D8FB-314E-96B0-D89D0D52D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7E4A-F9FB-C446-9E1C-1532258AFB0E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14D64-992A-A748-B81E-A61D7AD5A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05A53-CF7A-DD42-95C6-C9784491A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B41C1-FF42-6047-A802-BEB268FE9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97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43419-41A2-244F-A780-B93F0D546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E3FE8-1BBD-1F4F-A9D0-D3A4BC6AE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B4085-70A9-0840-922F-EC67A04EB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7E4A-F9FB-C446-9E1C-1532258AFB0E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07664-F6D1-E445-8C10-AA1C89E85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BEE84-8076-7E4B-BCED-2D1D4CE0D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B41C1-FF42-6047-A802-BEB268FE9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39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8069A-D1A4-5B41-BDDB-AE08986D7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9752E-4CCB-EF45-951E-B3CDB90764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1B7EF-8389-9F44-A954-198053076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E8459-CABC-F746-B494-095184E34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7E4A-F9FB-C446-9E1C-1532258AFB0E}" type="datetimeFigureOut">
              <a:rPr lang="en-US" smtClean="0"/>
              <a:t>4/13/22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2ECD3C-72F3-204B-8A08-43B98AF43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1C4B6-AC60-274B-992C-A61722009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B41C1-FF42-6047-A802-BEB268FE9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13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782A0-075C-284C-9F71-D60D114A0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F53A2-F79F-2349-821E-4B4E4D7DD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0D07A-1415-BB48-9905-66C19B95D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E9C0E2-0F82-8140-AE49-0FDC9CB3E0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CBE119-ED5C-9249-B0B5-3AA922E1E4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FD993F-80D6-2246-9C55-93D157CDE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7E4A-F9FB-C446-9E1C-1532258AFB0E}" type="datetimeFigureOut">
              <a:rPr lang="en-US" smtClean="0"/>
              <a:t>4/13/22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2981B1-045D-3545-9AA7-BE8AEBBB1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053339-A85B-0C48-9470-C8A7A75D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B41C1-FF42-6047-A802-BEB268FE9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7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1FA0-C67B-0D42-8313-41B28587B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B2E212-3013-EB4B-9889-4DB64239F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7E4A-F9FB-C446-9E1C-1532258AFB0E}" type="datetimeFigureOut">
              <a:rPr lang="en-US" smtClean="0"/>
              <a:t>4/13/22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B190F-949F-1444-9B46-D75FCBB1A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CEF04-0480-4F49-AA52-C670B4407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B41C1-FF42-6047-A802-BEB268FE9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73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2A28E6-4ED9-2A41-9C93-DC55619E6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7E4A-F9FB-C446-9E1C-1532258AFB0E}" type="datetimeFigureOut">
              <a:rPr lang="en-US" smtClean="0"/>
              <a:t>4/13/22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EE3A28-96A8-B644-A6DC-87E2777B8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FEFB0-F893-5346-9D4C-DB0BD6BDB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B41C1-FF42-6047-A802-BEB268FE9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32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DA738-26D5-FA4F-99D2-890DCF9D1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12593-4093-C44D-8B16-B6E8F495F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B06757-FE57-FC47-9701-09E45F131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2718C5-A2FF-F14F-B3BB-25A2A1C60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7E4A-F9FB-C446-9E1C-1532258AFB0E}" type="datetimeFigureOut">
              <a:rPr lang="en-US" smtClean="0"/>
              <a:t>4/13/22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CA0235-E9A8-F64C-88C1-69978F0E1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96C87-0AAD-014C-ABDD-942822EF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B41C1-FF42-6047-A802-BEB268FE9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66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7C6A8-5F0C-884D-A005-04801CF8C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21AD32-3ABC-104C-A948-D32687D466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D6379A-D3B6-D14D-BCC6-999BE4DCEE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68477-E46B-E24A-8D86-E39B95489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7E4A-F9FB-C446-9E1C-1532258AFB0E}" type="datetimeFigureOut">
              <a:rPr lang="en-US" smtClean="0"/>
              <a:t>4/13/22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6E6811-9BAF-B74A-A2AB-8820A7D90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64D93-FAC5-1A4D-8CF5-8DCEAE2B3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B41C1-FF42-6047-A802-BEB268FE9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14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9A1D46-445C-9541-A486-57A310060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D0647-139C-BC4D-9AB9-589CB5B0D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635D1-1A1A-0949-ACB8-0EBEC0C7F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A7E4A-F9FB-C446-9E1C-1532258AFB0E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8DFE5-ADF5-9A4B-8523-7AF4F359D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AB241-9D12-A24D-8424-E59C80DC0B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B41C1-FF42-6047-A802-BEB268FE9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5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1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6F6393-0E4A-884B-AC84-F562A2F88F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6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E7D04A-28F6-CF46-8911-037C45E628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39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413C8-9EEC-B04A-908A-D66D2864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8526" y="1513609"/>
            <a:ext cx="8601694" cy="4998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06C7FE-F76D-7B44-951C-081EF0163B74}"/>
              </a:ext>
            </a:extLst>
          </p:cNvPr>
          <p:cNvSpPr txBox="1"/>
          <p:nvPr/>
        </p:nvSpPr>
        <p:spPr>
          <a:xfrm>
            <a:off x="0" y="49373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3B329"/>
                </a:solidFill>
                <a:latin typeface="Century Gothic" panose="020B0502020202020204" pitchFamily="34" charset="0"/>
              </a:rPr>
              <a:t>Buckner is unique!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C1DBCB-592B-D248-8ACF-22AE7911B191}"/>
              </a:ext>
            </a:extLst>
          </p:cNvPr>
          <p:cNvSpPr txBox="1"/>
          <p:nvPr/>
        </p:nvSpPr>
        <p:spPr>
          <a:xfrm>
            <a:off x="7513319" y="1658388"/>
            <a:ext cx="42692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When you work with Buckner, you’re working with a unique organization that provides holistic ministries to vulnerable children and struggling families, as well as to senior adults.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AE16AE-9C96-3146-A038-7F915E705A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69" y="3200400"/>
            <a:ext cx="402667" cy="604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938EE9-4996-3948-9393-86BB4033BC3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60" y="3311236"/>
            <a:ext cx="402667" cy="604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A4341B-1973-FA48-8F6B-15F167E05D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51" y="3710738"/>
            <a:ext cx="402667" cy="604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A5CB7E-9FF5-114C-AF09-2B2FA7F61C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497" y="3713195"/>
            <a:ext cx="402667" cy="604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E296F8-10AA-DB43-ADF1-49A3896ADE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073" y="3618945"/>
            <a:ext cx="402667" cy="604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DCCE30-4DA9-4243-961B-7B54CECDCF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140" y="4409009"/>
            <a:ext cx="402667" cy="604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8992D3-D960-084E-89A4-A39964939D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432" y="4091264"/>
            <a:ext cx="402667" cy="604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044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11281D-7F32-DD48-9B0E-B87CACE49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099" y="2502760"/>
            <a:ext cx="2788968" cy="2665925"/>
          </a:xfrm>
          <a:prstGeom prst="rect">
            <a:avLst/>
          </a:prstGeom>
          <a:effectLst>
            <a:outerShdw blurRad="152400" dist="38100" dir="8100000" sx="101000" sy="101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831EF6-83D4-134A-84DD-A38BB291B30B}"/>
              </a:ext>
            </a:extLst>
          </p:cNvPr>
          <p:cNvSpPr txBox="1"/>
          <p:nvPr/>
        </p:nvSpPr>
        <p:spPr>
          <a:xfrm>
            <a:off x="0" y="1524756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11396A"/>
                </a:solidFill>
                <a:latin typeface="Century Gothic" panose="020B0502020202020204" pitchFamily="34" charset="0"/>
              </a:rPr>
              <a:t>We have deep, enduring values, seeking to: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DCF82E-FECF-174B-B993-4366B7EAA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355" y="2501017"/>
            <a:ext cx="2794000" cy="2667000"/>
          </a:xfrm>
          <a:prstGeom prst="rect">
            <a:avLst/>
          </a:prstGeom>
          <a:effectLst>
            <a:outerShdw blurRad="152400" dist="38100" dir="8100000" sx="101000" sy="101000" algn="tr" rotWithShape="0">
              <a:prstClr val="black">
                <a:alpha val="32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C23A3D-7773-2F44-AD9F-E3DECDF1E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373" y="2502342"/>
            <a:ext cx="2794000" cy="2667000"/>
          </a:xfrm>
          <a:prstGeom prst="rect">
            <a:avLst/>
          </a:prstGeom>
          <a:effectLst>
            <a:outerShdw blurRad="152400" dist="38100" dir="8100000" sx="101000" sy="101000" algn="tr" rotWithShape="0">
              <a:prstClr val="black">
                <a:alpha val="3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377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8D7CE0-6FC5-054C-A35C-162B4FB27FDD}"/>
              </a:ext>
            </a:extLst>
          </p:cNvPr>
          <p:cNvSpPr/>
          <p:nvPr/>
        </p:nvSpPr>
        <p:spPr>
          <a:xfrm>
            <a:off x="1314614" y="1531477"/>
            <a:ext cx="95230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11396A"/>
                </a:solidFill>
                <a:effectLst/>
                <a:latin typeface="Century Gothic" panose="020B0502020202020204" pitchFamily="34" charset="0"/>
              </a:rPr>
              <a:t>Join us and minister in ways that meet deep needs and lead to self-sufficiency, using programs that: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7C8944-0D16-4646-BA0A-512B63966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730" y="3361417"/>
            <a:ext cx="9220115" cy="1958255"/>
          </a:xfrm>
          <a:prstGeom prst="rect">
            <a:avLst/>
          </a:prstGeom>
          <a:effectLst>
            <a:outerShdw blurRad="152400" dist="38100" dir="8100000" sx="101000" sy="101000" algn="tr" rotWithShape="0">
              <a:prstClr val="black">
                <a:alpha val="32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1C28C58-87C2-F746-B7BF-AD810EE3F430}"/>
              </a:ext>
            </a:extLst>
          </p:cNvPr>
          <p:cNvSpPr/>
          <p:nvPr/>
        </p:nvSpPr>
        <p:spPr>
          <a:xfrm>
            <a:off x="1407381" y="2788261"/>
            <a:ext cx="19878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26A37"/>
                </a:solidFill>
                <a:effectLst/>
                <a:latin typeface="Century Gothic" panose="020B0502020202020204" pitchFamily="34" charset="0"/>
              </a:rPr>
              <a:t>Educate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A862BC-82FC-7A4F-B8B3-22BFB3F00B40}"/>
              </a:ext>
            </a:extLst>
          </p:cNvPr>
          <p:cNvSpPr/>
          <p:nvPr/>
        </p:nvSpPr>
        <p:spPr>
          <a:xfrm>
            <a:off x="8658970" y="2788261"/>
            <a:ext cx="19798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97B95"/>
                </a:solidFill>
                <a:effectLst/>
                <a:latin typeface="Century Gothic" panose="020B0502020202020204" pitchFamily="34" charset="0"/>
              </a:rPr>
              <a:t>Empower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C32EDA-A1A2-AB49-BE38-BFD252304BE4}"/>
              </a:ext>
            </a:extLst>
          </p:cNvPr>
          <p:cNvSpPr/>
          <p:nvPr/>
        </p:nvSpPr>
        <p:spPr>
          <a:xfrm>
            <a:off x="3816626" y="2788260"/>
            <a:ext cx="19957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24481"/>
                </a:solidFill>
                <a:effectLst/>
                <a:latin typeface="Century Gothic" panose="020B0502020202020204" pitchFamily="34" charset="0"/>
              </a:rPr>
              <a:t>Support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7D75F0-AA86-DE46-B4AF-A5253D998746}"/>
              </a:ext>
            </a:extLst>
          </p:cNvPr>
          <p:cNvSpPr/>
          <p:nvPr/>
        </p:nvSpPr>
        <p:spPr>
          <a:xfrm>
            <a:off x="6233823" y="2788260"/>
            <a:ext cx="19957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A42338"/>
                </a:solidFill>
                <a:effectLst/>
                <a:latin typeface="Century Gothic" panose="020B0502020202020204" pitchFamily="34" charset="0"/>
              </a:rPr>
              <a:t>Care</a:t>
            </a:r>
          </a:p>
        </p:txBody>
      </p:sp>
    </p:spTree>
    <p:extLst>
      <p:ext uri="{BB962C8B-B14F-4D97-AF65-F5344CB8AC3E}">
        <p14:creationId xmlns:p14="http://schemas.microsoft.com/office/powerpoint/2010/main" val="423902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8DEF51-63E0-984E-AC93-FCECE24CEF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7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EA03843-7E49-4243-9691-09BE877F94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22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8D7CE0-6FC5-054C-A35C-162B4FB27FDD}"/>
              </a:ext>
            </a:extLst>
          </p:cNvPr>
          <p:cNvSpPr/>
          <p:nvPr/>
        </p:nvSpPr>
        <p:spPr>
          <a:xfrm>
            <a:off x="0" y="3121735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We join with volunteers, organizations and </a:t>
            </a:r>
          </a:p>
          <a:p>
            <a:pPr algn="ctr"/>
            <a:r>
              <a:rPr lang="en-US" sz="30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businesses to respond to people in need.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623122-C257-7B4A-990F-2199E05D4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02" y="580444"/>
            <a:ext cx="971970" cy="76332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F2FBAE-0C0B-214D-9C4D-E775B4199DB5}"/>
              </a:ext>
            </a:extLst>
          </p:cNvPr>
          <p:cNvCxnSpPr/>
          <p:nvPr/>
        </p:nvCxnSpPr>
        <p:spPr>
          <a:xfrm flipH="1">
            <a:off x="858741" y="1152939"/>
            <a:ext cx="44447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FDE90E-39E5-6F44-9A77-79DB8E957D6E}"/>
              </a:ext>
            </a:extLst>
          </p:cNvPr>
          <p:cNvCxnSpPr/>
          <p:nvPr/>
        </p:nvCxnSpPr>
        <p:spPr>
          <a:xfrm flipH="1">
            <a:off x="6705600" y="1152939"/>
            <a:ext cx="44447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D57899-3FE4-C442-9B27-3F5F861BED5D}"/>
              </a:ext>
            </a:extLst>
          </p:cNvPr>
          <p:cNvCxnSpPr/>
          <p:nvPr/>
        </p:nvCxnSpPr>
        <p:spPr>
          <a:xfrm flipH="1">
            <a:off x="858741" y="6096000"/>
            <a:ext cx="44447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C6DD81-55F5-314D-9E0D-4DCBE75CA431}"/>
              </a:ext>
            </a:extLst>
          </p:cNvPr>
          <p:cNvCxnSpPr>
            <a:cxnSpLocks/>
          </p:cNvCxnSpPr>
          <p:nvPr/>
        </p:nvCxnSpPr>
        <p:spPr>
          <a:xfrm flipH="1">
            <a:off x="5112689" y="6096000"/>
            <a:ext cx="603769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57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5C44B5-790A-DA4F-8969-77AD4F91B9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39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8D7CE0-6FC5-054C-A35C-162B4FB27FDD}"/>
              </a:ext>
            </a:extLst>
          </p:cNvPr>
          <p:cNvSpPr/>
          <p:nvPr/>
        </p:nvSpPr>
        <p:spPr>
          <a:xfrm>
            <a:off x="0" y="3121738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Most of our volunteers are driven by compassion</a:t>
            </a:r>
          </a:p>
          <a:p>
            <a:pPr algn="ctr"/>
            <a:r>
              <a:rPr lang="en-US" sz="3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a call to seek justice.</a:t>
            </a:r>
            <a:endParaRPr lang="en-US" sz="3000" b="1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AF870C-70E6-7C43-A060-498CA916A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02" y="580444"/>
            <a:ext cx="971970" cy="76332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E9D0D0-C98F-094A-8C31-B654D3570697}"/>
              </a:ext>
            </a:extLst>
          </p:cNvPr>
          <p:cNvCxnSpPr/>
          <p:nvPr/>
        </p:nvCxnSpPr>
        <p:spPr>
          <a:xfrm flipH="1">
            <a:off x="858741" y="1152939"/>
            <a:ext cx="44447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674E7B-9E44-D244-BC02-C5F2DABC8ABC}"/>
              </a:ext>
            </a:extLst>
          </p:cNvPr>
          <p:cNvCxnSpPr/>
          <p:nvPr/>
        </p:nvCxnSpPr>
        <p:spPr>
          <a:xfrm flipH="1">
            <a:off x="6705600" y="1152939"/>
            <a:ext cx="44447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A2B3C5-CF48-A541-8677-F643CF6AD12B}"/>
              </a:ext>
            </a:extLst>
          </p:cNvPr>
          <p:cNvCxnSpPr/>
          <p:nvPr/>
        </p:nvCxnSpPr>
        <p:spPr>
          <a:xfrm flipH="1">
            <a:off x="858741" y="6096000"/>
            <a:ext cx="44447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B59C2B-D5B8-794B-99E6-F70E6E41DF11}"/>
              </a:ext>
            </a:extLst>
          </p:cNvPr>
          <p:cNvCxnSpPr>
            <a:cxnSpLocks/>
          </p:cNvCxnSpPr>
          <p:nvPr/>
        </p:nvCxnSpPr>
        <p:spPr>
          <a:xfrm flipH="1">
            <a:off x="5112689" y="6096000"/>
            <a:ext cx="603769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3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548A06-30D8-C44D-9111-85BAF2E0B2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8D7CE0-6FC5-054C-A35C-162B4FB27FDD}"/>
              </a:ext>
            </a:extLst>
          </p:cNvPr>
          <p:cNvSpPr/>
          <p:nvPr/>
        </p:nvSpPr>
        <p:spPr>
          <a:xfrm>
            <a:off x="0" y="2907053"/>
            <a:ext cx="1219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We want everyone to know Christ and His</a:t>
            </a:r>
          </a:p>
          <a:p>
            <a:pPr algn="ctr"/>
            <a:r>
              <a:rPr lang="en-US" sz="3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Good news and work with people compelled</a:t>
            </a:r>
          </a:p>
          <a:p>
            <a:pPr algn="ctr"/>
            <a:r>
              <a:rPr lang="en-US" sz="30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by their faith to serve others.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28D2AA-4960-D749-81B0-141437C08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02" y="580444"/>
            <a:ext cx="971970" cy="76332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520636-9925-974F-B94F-32BCA29A1279}"/>
              </a:ext>
            </a:extLst>
          </p:cNvPr>
          <p:cNvCxnSpPr/>
          <p:nvPr/>
        </p:nvCxnSpPr>
        <p:spPr>
          <a:xfrm flipH="1">
            <a:off x="858741" y="1152939"/>
            <a:ext cx="44447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E52674-E27F-7446-AE0B-6E420AC1AB32}"/>
              </a:ext>
            </a:extLst>
          </p:cNvPr>
          <p:cNvCxnSpPr/>
          <p:nvPr/>
        </p:nvCxnSpPr>
        <p:spPr>
          <a:xfrm flipH="1">
            <a:off x="6705600" y="1152939"/>
            <a:ext cx="44447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BA0D88-5CFC-4149-A5B5-ED4C8903BB5D}"/>
              </a:ext>
            </a:extLst>
          </p:cNvPr>
          <p:cNvCxnSpPr/>
          <p:nvPr/>
        </p:nvCxnSpPr>
        <p:spPr>
          <a:xfrm flipH="1">
            <a:off x="858741" y="6096000"/>
            <a:ext cx="44447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36B8E8D-20D7-4E46-9B57-639238620CD6}"/>
              </a:ext>
            </a:extLst>
          </p:cNvPr>
          <p:cNvCxnSpPr>
            <a:cxnSpLocks/>
          </p:cNvCxnSpPr>
          <p:nvPr/>
        </p:nvCxnSpPr>
        <p:spPr>
          <a:xfrm flipH="1">
            <a:off x="5112689" y="6096000"/>
            <a:ext cx="603769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67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62FE05-1323-A14F-8C79-AE87CA322BD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9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AF24C2-D18B-F041-8B49-A67AE85DD2E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98D7CE0-6FC5-054C-A35C-162B4FB27FDD}"/>
              </a:ext>
            </a:extLst>
          </p:cNvPr>
          <p:cNvSpPr/>
          <p:nvPr/>
        </p:nvSpPr>
        <p:spPr>
          <a:xfrm>
            <a:off x="2377441" y="2628758"/>
            <a:ext cx="76968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A42237"/>
                </a:solidFill>
                <a:latin typeface="Century Gothic" panose="020B0502020202020204" pitchFamily="34" charset="0"/>
              </a:rPr>
              <a:t>To better serve vulnerable children, families and senior adults, we work with you to offer many life-impacting options. </a:t>
            </a:r>
            <a:r>
              <a:rPr lang="en-US" sz="3000" b="1" dirty="0">
                <a:solidFill>
                  <a:srgbClr val="A42237"/>
                </a:solidFill>
                <a:latin typeface="Century Gothic" panose="020B0502020202020204" pitchFamily="34" charset="0"/>
              </a:rPr>
              <a:t>Together, we can serve through: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E08B96E-5726-5A4A-8A01-77A068767179}"/>
              </a:ext>
            </a:extLst>
          </p:cNvPr>
          <p:cNvCxnSpPr/>
          <p:nvPr/>
        </p:nvCxnSpPr>
        <p:spPr>
          <a:xfrm flipH="1">
            <a:off x="858741" y="1152939"/>
            <a:ext cx="44447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3C917F2-A50D-094B-9AFB-94D5E05E77CA}"/>
              </a:ext>
            </a:extLst>
          </p:cNvPr>
          <p:cNvCxnSpPr/>
          <p:nvPr/>
        </p:nvCxnSpPr>
        <p:spPr>
          <a:xfrm flipH="1">
            <a:off x="6705600" y="1152939"/>
            <a:ext cx="44447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649E82-8459-A943-9046-71DEDE74995A}"/>
              </a:ext>
            </a:extLst>
          </p:cNvPr>
          <p:cNvCxnSpPr/>
          <p:nvPr/>
        </p:nvCxnSpPr>
        <p:spPr>
          <a:xfrm flipH="1">
            <a:off x="858741" y="6096000"/>
            <a:ext cx="44447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819D82-1393-844C-8093-4541B5D591B2}"/>
              </a:ext>
            </a:extLst>
          </p:cNvPr>
          <p:cNvCxnSpPr>
            <a:cxnSpLocks/>
          </p:cNvCxnSpPr>
          <p:nvPr/>
        </p:nvCxnSpPr>
        <p:spPr>
          <a:xfrm flipH="1">
            <a:off x="5112689" y="6096000"/>
            <a:ext cx="603769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7CC9DA8-0799-2243-BA2D-FA3E3511348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328" y="874643"/>
            <a:ext cx="673198" cy="54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5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15DDE2-E2A0-094B-8520-6D850B7638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77AB9-8B86-CD41-A2CB-1ABFC4727D9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-1701579" y="-254442"/>
            <a:ext cx="9297641" cy="75702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258F58-0BCD-BC42-B196-02D71B72A01F}"/>
              </a:ext>
            </a:extLst>
          </p:cNvPr>
          <p:cNvSpPr txBox="1"/>
          <p:nvPr/>
        </p:nvSpPr>
        <p:spPr>
          <a:xfrm>
            <a:off x="993252" y="2175224"/>
            <a:ext cx="400812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A42237"/>
                </a:solidFill>
                <a:latin typeface="Century Gothic" panose="020B0502020202020204" pitchFamily="34" charset="0"/>
              </a:rPr>
              <a:t>Foster Care and Adoption.</a:t>
            </a:r>
          </a:p>
          <a:p>
            <a:r>
              <a:rPr lang="en-US" sz="3000" dirty="0">
                <a:latin typeface="Century Gothic" panose="020B0502020202020204" pitchFamily="34" charset="0"/>
              </a:rPr>
              <a:t>Be a family for vulnerable children in need of safety and love.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C4EF1-EE41-7947-B37B-FA5C2306071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442" y="1693630"/>
            <a:ext cx="5854417" cy="3901533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152400" dist="38100" dir="8100000" sx="101000" sy="101000" algn="tr" rotWithShape="0">
              <a:prstClr val="black">
                <a:alpha val="32000"/>
              </a:prstClr>
            </a:outerShdw>
          </a:effec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843496-6E2B-CC4A-A1EB-E5A1DF6F1D0B}"/>
              </a:ext>
            </a:extLst>
          </p:cNvPr>
          <p:cNvCxnSpPr/>
          <p:nvPr/>
        </p:nvCxnSpPr>
        <p:spPr>
          <a:xfrm flipH="1">
            <a:off x="858741" y="1152939"/>
            <a:ext cx="44447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D3044A-CBA2-1447-A67B-8514D5AC3B3C}"/>
              </a:ext>
            </a:extLst>
          </p:cNvPr>
          <p:cNvCxnSpPr/>
          <p:nvPr/>
        </p:nvCxnSpPr>
        <p:spPr>
          <a:xfrm flipH="1">
            <a:off x="6705600" y="1152939"/>
            <a:ext cx="44447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A8E2B2-7B28-2047-B625-7BDE7F7886F5}"/>
              </a:ext>
            </a:extLst>
          </p:cNvPr>
          <p:cNvCxnSpPr/>
          <p:nvPr/>
        </p:nvCxnSpPr>
        <p:spPr>
          <a:xfrm flipH="1">
            <a:off x="858741" y="6096000"/>
            <a:ext cx="44447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627167-4D73-C647-8A2C-67F5043CBD8A}"/>
              </a:ext>
            </a:extLst>
          </p:cNvPr>
          <p:cNvCxnSpPr>
            <a:cxnSpLocks/>
          </p:cNvCxnSpPr>
          <p:nvPr/>
        </p:nvCxnSpPr>
        <p:spPr>
          <a:xfrm flipH="1">
            <a:off x="5112689" y="6096000"/>
            <a:ext cx="603769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6DE7773-FA87-2A44-962A-9E586BC8495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328" y="874643"/>
            <a:ext cx="673198" cy="54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2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55740D-F602-ED47-9F64-DC4371938E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9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15DDE2-E2A0-094B-8520-6D850B7638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92D014-B448-6A4C-80EE-C492805905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-1701579" y="-254442"/>
            <a:ext cx="9297641" cy="75702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258F58-0BCD-BC42-B196-02D71B72A01F}"/>
              </a:ext>
            </a:extLst>
          </p:cNvPr>
          <p:cNvSpPr txBox="1"/>
          <p:nvPr/>
        </p:nvSpPr>
        <p:spPr>
          <a:xfrm>
            <a:off x="1017105" y="2199076"/>
            <a:ext cx="5129253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A42237"/>
                </a:solidFill>
                <a:latin typeface="Century Gothic" panose="020B0502020202020204" pitchFamily="34" charset="0"/>
              </a:rPr>
              <a:t>Family Pathways.</a:t>
            </a:r>
          </a:p>
          <a:p>
            <a:r>
              <a:rPr lang="en-US" sz="3000" dirty="0">
                <a:latin typeface="Century Gothic" panose="020B0502020202020204" pitchFamily="34" charset="0"/>
              </a:rPr>
              <a:t>Help families stay together by providing affordable housing and support to single parents seeking higher education.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F405EC-7F77-AD4D-B150-F87E0C905F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9348" y="1644692"/>
            <a:ext cx="4238884" cy="397881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152400" dist="38100" dir="8100000" sx="101000" sy="101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FB66B6-7B70-A040-8305-DA7335193328}"/>
              </a:ext>
            </a:extLst>
          </p:cNvPr>
          <p:cNvCxnSpPr/>
          <p:nvPr/>
        </p:nvCxnSpPr>
        <p:spPr>
          <a:xfrm flipH="1">
            <a:off x="858741" y="1152939"/>
            <a:ext cx="44447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5C385D-0A7C-B64A-905A-FCFD0ADA921A}"/>
              </a:ext>
            </a:extLst>
          </p:cNvPr>
          <p:cNvCxnSpPr/>
          <p:nvPr/>
        </p:nvCxnSpPr>
        <p:spPr>
          <a:xfrm flipH="1">
            <a:off x="6705600" y="1152939"/>
            <a:ext cx="44447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DB49D4-E4B1-6B41-B931-A9B3BA252051}"/>
              </a:ext>
            </a:extLst>
          </p:cNvPr>
          <p:cNvCxnSpPr/>
          <p:nvPr/>
        </p:nvCxnSpPr>
        <p:spPr>
          <a:xfrm flipH="1">
            <a:off x="858741" y="6096000"/>
            <a:ext cx="44447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012515-9AC7-6249-81A0-44B289618F8C}"/>
              </a:ext>
            </a:extLst>
          </p:cNvPr>
          <p:cNvCxnSpPr>
            <a:cxnSpLocks/>
          </p:cNvCxnSpPr>
          <p:nvPr/>
        </p:nvCxnSpPr>
        <p:spPr>
          <a:xfrm flipH="1">
            <a:off x="5112689" y="6096000"/>
            <a:ext cx="603769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0E2BA34-EA65-F341-84C7-3C9E02E532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328" y="874643"/>
            <a:ext cx="673198" cy="54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15DDE2-E2A0-094B-8520-6D850B7638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92D014-B448-6A4C-80EE-C492805905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-1701579" y="-254442"/>
            <a:ext cx="9297641" cy="75702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258F58-0BCD-BC42-B196-02D71B72A01F}"/>
              </a:ext>
            </a:extLst>
          </p:cNvPr>
          <p:cNvSpPr txBox="1"/>
          <p:nvPr/>
        </p:nvSpPr>
        <p:spPr>
          <a:xfrm>
            <a:off x="1017105" y="1943355"/>
            <a:ext cx="5129253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A42237"/>
                </a:solidFill>
                <a:latin typeface="Century Gothic" panose="020B0502020202020204" pitchFamily="34" charset="0"/>
              </a:rPr>
              <a:t>Family Hope Centers.</a:t>
            </a:r>
          </a:p>
          <a:p>
            <a:r>
              <a:rPr lang="en-US" sz="3000" dirty="0">
                <a:latin typeface="Century Gothic" panose="020B0502020202020204" pitchFamily="34" charset="0"/>
              </a:rPr>
              <a:t>Join us to offer a range of services from counseling to computer classes in communities where vulnerable children and families live.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FB66B6-7B70-A040-8305-DA7335193328}"/>
              </a:ext>
            </a:extLst>
          </p:cNvPr>
          <p:cNvCxnSpPr/>
          <p:nvPr/>
        </p:nvCxnSpPr>
        <p:spPr>
          <a:xfrm flipH="1">
            <a:off x="858741" y="1152939"/>
            <a:ext cx="44447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5C385D-0A7C-B64A-905A-FCFD0ADA921A}"/>
              </a:ext>
            </a:extLst>
          </p:cNvPr>
          <p:cNvCxnSpPr/>
          <p:nvPr/>
        </p:nvCxnSpPr>
        <p:spPr>
          <a:xfrm flipH="1">
            <a:off x="6705600" y="1152939"/>
            <a:ext cx="44447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DB49D4-E4B1-6B41-B931-A9B3BA252051}"/>
              </a:ext>
            </a:extLst>
          </p:cNvPr>
          <p:cNvCxnSpPr/>
          <p:nvPr/>
        </p:nvCxnSpPr>
        <p:spPr>
          <a:xfrm flipH="1">
            <a:off x="858741" y="6096000"/>
            <a:ext cx="44447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012515-9AC7-6249-81A0-44B289618F8C}"/>
              </a:ext>
            </a:extLst>
          </p:cNvPr>
          <p:cNvCxnSpPr>
            <a:cxnSpLocks/>
          </p:cNvCxnSpPr>
          <p:nvPr/>
        </p:nvCxnSpPr>
        <p:spPr>
          <a:xfrm flipH="1">
            <a:off x="5112689" y="6096000"/>
            <a:ext cx="603769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0E2BA34-EA65-F341-84C7-3C9E02E532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328" y="874643"/>
            <a:ext cx="673198" cy="548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B46CFD-C084-3548-8F3A-168B4329600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027" y="1819869"/>
            <a:ext cx="4269784" cy="3607771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152400" dist="38100" dir="8100000" sx="101000" sy="101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17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15DDE2-E2A0-094B-8520-6D850B7638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92D014-B448-6A4C-80EE-C492805905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-1701579" y="-254442"/>
            <a:ext cx="9297641" cy="75702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258F58-0BCD-BC42-B196-02D71B72A01F}"/>
              </a:ext>
            </a:extLst>
          </p:cNvPr>
          <p:cNvSpPr txBox="1"/>
          <p:nvPr/>
        </p:nvSpPr>
        <p:spPr>
          <a:xfrm>
            <a:off x="1017105" y="1493904"/>
            <a:ext cx="5129253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A42237"/>
                </a:solidFill>
                <a:latin typeface="Century Gothic" panose="020B0502020202020204" pitchFamily="34" charset="0"/>
              </a:rPr>
              <a:t>Senior Living.</a:t>
            </a:r>
          </a:p>
          <a:p>
            <a:r>
              <a:rPr lang="en-US" sz="3000" dirty="0">
                <a:latin typeface="Century Gothic" panose="020B0502020202020204" pitchFamily="34" charset="0"/>
              </a:rPr>
              <a:t>Explore how we enrich the lives of the aging population with a continuum of services including independent living, assisted living, nursing, memory care and hospice.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FB66B6-7B70-A040-8305-DA7335193328}"/>
              </a:ext>
            </a:extLst>
          </p:cNvPr>
          <p:cNvCxnSpPr/>
          <p:nvPr/>
        </p:nvCxnSpPr>
        <p:spPr>
          <a:xfrm flipH="1">
            <a:off x="858741" y="1152939"/>
            <a:ext cx="44447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5C385D-0A7C-B64A-905A-FCFD0ADA921A}"/>
              </a:ext>
            </a:extLst>
          </p:cNvPr>
          <p:cNvCxnSpPr/>
          <p:nvPr/>
        </p:nvCxnSpPr>
        <p:spPr>
          <a:xfrm flipH="1">
            <a:off x="6705600" y="1152939"/>
            <a:ext cx="44447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DB49D4-E4B1-6B41-B931-A9B3BA252051}"/>
              </a:ext>
            </a:extLst>
          </p:cNvPr>
          <p:cNvCxnSpPr/>
          <p:nvPr/>
        </p:nvCxnSpPr>
        <p:spPr>
          <a:xfrm flipH="1">
            <a:off x="858741" y="6096000"/>
            <a:ext cx="44447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012515-9AC7-6249-81A0-44B289618F8C}"/>
              </a:ext>
            </a:extLst>
          </p:cNvPr>
          <p:cNvCxnSpPr>
            <a:cxnSpLocks/>
          </p:cNvCxnSpPr>
          <p:nvPr/>
        </p:nvCxnSpPr>
        <p:spPr>
          <a:xfrm flipH="1">
            <a:off x="5112689" y="6096000"/>
            <a:ext cx="603769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0E2BA34-EA65-F341-84C7-3C9E02E532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328" y="874643"/>
            <a:ext cx="673198" cy="548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296957-0F5D-FD41-83C6-9E67828E417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274" y="1759059"/>
            <a:ext cx="4575286" cy="3742839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152400" dist="38100" dir="8100000" sx="101000" sy="101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765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EDDCF9D-4305-8949-8BFA-680A3DB33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648" y="574532"/>
            <a:ext cx="975464" cy="7660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632ED0F-0FA3-4741-92F0-9D078D6F7FC8}"/>
              </a:ext>
            </a:extLst>
          </p:cNvPr>
          <p:cNvSpPr txBox="1"/>
          <p:nvPr/>
        </p:nvSpPr>
        <p:spPr>
          <a:xfrm>
            <a:off x="0" y="1453804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11396A"/>
                </a:solidFill>
                <a:latin typeface="Century Gothic" panose="020B0502020202020204" pitchFamily="34" charset="0"/>
              </a:rPr>
              <a:t>We want to mean hope </a:t>
            </a:r>
            <a:r>
              <a:rPr lang="en-US" sz="3500" b="1" dirty="0">
                <a:solidFill>
                  <a:srgbClr val="026A37"/>
                </a:solidFill>
                <a:latin typeface="Century Gothic" panose="020B0502020202020204" pitchFamily="34" charset="0"/>
              </a:rPr>
              <a:t>TOGETHER</a:t>
            </a:r>
            <a:r>
              <a:rPr lang="en-US" sz="3500" b="1" dirty="0">
                <a:solidFill>
                  <a:srgbClr val="11396A"/>
                </a:solidFill>
                <a:latin typeface="Century Gothic" panose="020B0502020202020204" pitchFamily="34" charset="0"/>
              </a:rPr>
              <a:t> with you!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74B55A-A9D7-CE4E-93F3-6DAE62B9E92C}"/>
              </a:ext>
            </a:extLst>
          </p:cNvPr>
          <p:cNvCxnSpPr/>
          <p:nvPr/>
        </p:nvCxnSpPr>
        <p:spPr>
          <a:xfrm flipH="1">
            <a:off x="858741" y="1152939"/>
            <a:ext cx="4444779" cy="0"/>
          </a:xfrm>
          <a:prstGeom prst="line">
            <a:avLst/>
          </a:prstGeom>
          <a:ln w="12700">
            <a:solidFill>
              <a:srgbClr val="0244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9802A8-BBFC-F14E-9819-EA6A585311DE}"/>
              </a:ext>
            </a:extLst>
          </p:cNvPr>
          <p:cNvCxnSpPr/>
          <p:nvPr/>
        </p:nvCxnSpPr>
        <p:spPr>
          <a:xfrm flipH="1">
            <a:off x="6705600" y="1152939"/>
            <a:ext cx="4444779" cy="0"/>
          </a:xfrm>
          <a:prstGeom prst="line">
            <a:avLst/>
          </a:prstGeom>
          <a:ln w="12700">
            <a:solidFill>
              <a:srgbClr val="0244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75CEF6-91C8-504E-A9E5-9E92A7709920}"/>
              </a:ext>
            </a:extLst>
          </p:cNvPr>
          <p:cNvCxnSpPr/>
          <p:nvPr/>
        </p:nvCxnSpPr>
        <p:spPr>
          <a:xfrm flipH="1">
            <a:off x="858741" y="6096000"/>
            <a:ext cx="4444779" cy="0"/>
          </a:xfrm>
          <a:prstGeom prst="line">
            <a:avLst/>
          </a:prstGeom>
          <a:ln w="12700">
            <a:solidFill>
              <a:srgbClr val="0244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3EF280-D7C0-344A-BDCD-44A07C462E54}"/>
              </a:ext>
            </a:extLst>
          </p:cNvPr>
          <p:cNvCxnSpPr>
            <a:cxnSpLocks/>
          </p:cNvCxnSpPr>
          <p:nvPr/>
        </p:nvCxnSpPr>
        <p:spPr>
          <a:xfrm flipH="1">
            <a:off x="5112689" y="6096000"/>
            <a:ext cx="6037691" cy="0"/>
          </a:xfrm>
          <a:prstGeom prst="line">
            <a:avLst/>
          </a:prstGeom>
          <a:ln w="12700">
            <a:solidFill>
              <a:srgbClr val="0244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4A2A3A4-B288-054F-AEB2-4CA1F7DF0817}"/>
              </a:ext>
            </a:extLst>
          </p:cNvPr>
          <p:cNvSpPr txBox="1"/>
          <p:nvPr/>
        </p:nvSpPr>
        <p:spPr>
          <a:xfrm>
            <a:off x="1241827" y="2082844"/>
            <a:ext cx="9924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We’re looking for people with a passion to serve – individuals, churches, civic groups and others – who are compelled by the needs of the needy. You can: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8E9595-BE1E-894B-8D1F-0556EFD8AB7E}"/>
              </a:ext>
            </a:extLst>
          </p:cNvPr>
          <p:cNvSpPr/>
          <p:nvPr/>
        </p:nvSpPr>
        <p:spPr>
          <a:xfrm>
            <a:off x="1306644" y="4338087"/>
            <a:ext cx="19878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A42237"/>
                </a:solidFill>
                <a:effectLst/>
                <a:latin typeface="Century Gothic" panose="020B0502020202020204" pitchFamily="34" charset="0"/>
              </a:rPr>
              <a:t>Volunteer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73CABF-5B05-7844-BC42-AE1D134F60B6}"/>
              </a:ext>
            </a:extLst>
          </p:cNvPr>
          <p:cNvSpPr/>
          <p:nvPr/>
        </p:nvSpPr>
        <p:spPr>
          <a:xfrm>
            <a:off x="9015431" y="4338087"/>
            <a:ext cx="19798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97B95"/>
                </a:solidFill>
                <a:effectLst/>
                <a:latin typeface="Century Gothic" panose="020B0502020202020204" pitchFamily="34" charset="0"/>
              </a:rPr>
              <a:t>Tell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172544-7D53-074B-ABEC-0EDE2E69B770}"/>
              </a:ext>
            </a:extLst>
          </p:cNvPr>
          <p:cNvSpPr txBox="1"/>
          <p:nvPr/>
        </p:nvSpPr>
        <p:spPr>
          <a:xfrm>
            <a:off x="1102345" y="4739896"/>
            <a:ext cx="23537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at one of our locations or go on a mission trip in the U.S. or internationally.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20A65F-2FB1-8D4F-9893-2E3FF454AC97}"/>
              </a:ext>
            </a:extLst>
          </p:cNvPr>
          <p:cNvSpPr txBox="1"/>
          <p:nvPr/>
        </p:nvSpPr>
        <p:spPr>
          <a:xfrm>
            <a:off x="8814661" y="4739896"/>
            <a:ext cx="23537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our story to your friends and family.</a:t>
            </a:r>
          </a:p>
          <a:p>
            <a:pPr algn="ctr"/>
            <a:r>
              <a:rPr lang="en-US" sz="1600" b="1" dirty="0">
                <a:solidFill>
                  <a:srgbClr val="097B95"/>
                </a:solidFill>
                <a:latin typeface="Century Gothic" panose="020B0502020202020204" pitchFamily="34" charset="0"/>
              </a:rPr>
              <a:t>Find out how at </a:t>
            </a:r>
            <a:r>
              <a:rPr lang="en-US" sz="1600" b="1" dirty="0" err="1">
                <a:solidFill>
                  <a:srgbClr val="097B95"/>
                </a:solidFill>
                <a:latin typeface="Century Gothic" panose="020B0502020202020204" pitchFamily="34" charset="0"/>
              </a:rPr>
              <a:t>buckner.org</a:t>
            </a:r>
            <a:endParaRPr lang="en-US" sz="1600" b="1" dirty="0">
              <a:solidFill>
                <a:srgbClr val="097B9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9F2B5D0-37AD-F642-8AA0-6B2FEFF797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139"/>
          <a:stretch/>
        </p:blipFill>
        <p:spPr>
          <a:xfrm>
            <a:off x="1345255" y="2757591"/>
            <a:ext cx="1901642" cy="153942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C0D4589-B6E5-E64B-B09B-9B643A03886F}"/>
              </a:ext>
            </a:extLst>
          </p:cNvPr>
          <p:cNvGrpSpPr/>
          <p:nvPr/>
        </p:nvGrpSpPr>
        <p:grpSpPr>
          <a:xfrm>
            <a:off x="3758337" y="2890435"/>
            <a:ext cx="2353780" cy="2926679"/>
            <a:chOff x="3649851" y="2967925"/>
            <a:chExt cx="2353780" cy="292667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AB5982B-544E-2149-95C4-0C1DE7909637}"/>
                </a:ext>
              </a:extLst>
            </p:cNvPr>
            <p:cNvSpPr/>
            <p:nvPr/>
          </p:nvSpPr>
          <p:spPr>
            <a:xfrm>
              <a:off x="3816626" y="4415576"/>
              <a:ext cx="199577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24481"/>
                  </a:solidFill>
                  <a:effectLst/>
                  <a:latin typeface="Century Gothic" panose="020B0502020202020204" pitchFamily="34" charset="0"/>
                </a:rPr>
                <a:t>Host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C8FA8C-5D64-9A4D-AF3F-1EE81041F6F8}"/>
                </a:ext>
              </a:extLst>
            </p:cNvPr>
            <p:cNvSpPr txBox="1"/>
            <p:nvPr/>
          </p:nvSpPr>
          <p:spPr>
            <a:xfrm>
              <a:off x="3649851" y="4817386"/>
              <a:ext cx="23537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entury Gothic" panose="020B0502020202020204" pitchFamily="34" charset="0"/>
                </a:rPr>
                <a:t>a Buckner Shoes for Orphan Souls</a:t>
              </a:r>
              <a:r>
                <a:rPr lang="en-US" sz="1600" baseline="30000" dirty="0">
                  <a:latin typeface="Century Gothic" panose="020B0502020202020204" pitchFamily="34" charset="0"/>
                </a:rPr>
                <a:t>®</a:t>
              </a:r>
            </a:p>
            <a:p>
              <a:pPr algn="ctr"/>
              <a:r>
                <a:rPr lang="en-US" sz="1600" dirty="0">
                  <a:latin typeface="Century Gothic" panose="020B0502020202020204" pitchFamily="34" charset="0"/>
                </a:rPr>
                <a:t>drive, collecting new shoes for children.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F8F74A8-772B-ED4C-A0E6-9DAD3B79C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9945" y="2967925"/>
              <a:ext cx="2123914" cy="1415942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C0A4918-57EC-8341-B950-2CC9A24C3128}"/>
              </a:ext>
            </a:extLst>
          </p:cNvPr>
          <p:cNvGrpSpPr/>
          <p:nvPr/>
        </p:nvGrpSpPr>
        <p:grpSpPr>
          <a:xfrm>
            <a:off x="6353011" y="2890436"/>
            <a:ext cx="2353780" cy="2926678"/>
            <a:chOff x="6221278" y="2967926"/>
            <a:chExt cx="2353780" cy="292667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F749594-193C-7442-A965-757ACAC67D36}"/>
                </a:ext>
              </a:extLst>
            </p:cNvPr>
            <p:cNvSpPr/>
            <p:nvPr/>
          </p:nvSpPr>
          <p:spPr>
            <a:xfrm>
              <a:off x="6435301" y="4415576"/>
              <a:ext cx="199577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26A37"/>
                  </a:solidFill>
                  <a:effectLst/>
                  <a:latin typeface="Century Gothic" panose="020B0502020202020204" pitchFamily="34" charset="0"/>
                </a:rPr>
                <a:t>Support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085C3C-49FA-9043-B35F-59E83987EE9E}"/>
                </a:ext>
              </a:extLst>
            </p:cNvPr>
            <p:cNvSpPr txBox="1"/>
            <p:nvPr/>
          </p:nvSpPr>
          <p:spPr>
            <a:xfrm>
              <a:off x="6221278" y="4817386"/>
              <a:ext cx="23537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entury Gothic" panose="020B0502020202020204" pitchFamily="34" charset="0"/>
                </a:rPr>
                <a:t>children and struggling families </a:t>
              </a:r>
              <a:r>
                <a:rPr lang="en-US" sz="1600" b="1" dirty="0">
                  <a:solidFill>
                    <a:srgbClr val="026A37"/>
                  </a:solidFill>
                  <a:latin typeface="Century Gothic" panose="020B0502020202020204" pitchFamily="34" charset="0"/>
                </a:rPr>
                <a:t>financially</a:t>
              </a:r>
              <a:r>
                <a:rPr lang="en-US" sz="1600" dirty="0">
                  <a:latin typeface="Century Gothic" panose="020B0502020202020204" pitchFamily="34" charset="0"/>
                </a:rPr>
                <a:t> through one of our ministries.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E98646F-84B4-234A-B58E-DF88200478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0285" y="2967926"/>
              <a:ext cx="1737360" cy="1421835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5665E9CF-156C-8A44-B306-3B7A230665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6781" y="2882687"/>
            <a:ext cx="1694284" cy="14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2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924AEBA-B482-9B43-BAE0-2FE7610D3C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39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647E60E-2FD1-564C-AFBF-D358430DD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670" y="1998539"/>
            <a:ext cx="3306734" cy="259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3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15DDE2-E2A0-094B-8520-6D850B7638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1CC710-6A09-A340-AF9E-CE88D1DFD7BA}"/>
              </a:ext>
            </a:extLst>
          </p:cNvPr>
          <p:cNvSpPr txBox="1"/>
          <p:nvPr/>
        </p:nvSpPr>
        <p:spPr>
          <a:xfrm>
            <a:off x="1412487" y="2475569"/>
            <a:ext cx="94785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11396A"/>
                </a:solidFill>
                <a:latin typeface="Century Gothic" panose="020B0502020202020204" pitchFamily="34" charset="0"/>
              </a:rPr>
              <a:t>You see the needs of children and families around you and around the world, and you want to do something. </a:t>
            </a:r>
            <a:r>
              <a:rPr lang="en-US" sz="3000" b="1" dirty="0">
                <a:solidFill>
                  <a:srgbClr val="11396A"/>
                </a:solidFill>
                <a:latin typeface="Century Gothic" panose="020B0502020202020204" pitchFamily="34" charset="0"/>
              </a:rPr>
              <a:t>You want to make a difference.</a:t>
            </a:r>
          </a:p>
        </p:txBody>
      </p:sp>
    </p:spTree>
    <p:extLst>
      <p:ext uri="{BB962C8B-B14F-4D97-AF65-F5344CB8AC3E}">
        <p14:creationId xmlns:p14="http://schemas.microsoft.com/office/powerpoint/2010/main" val="16164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15DDE2-E2A0-094B-8520-6D850B7638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77C6DB-18A1-514B-B509-91AEC5B82DA1}"/>
              </a:ext>
            </a:extLst>
          </p:cNvPr>
          <p:cNvSpPr txBox="1"/>
          <p:nvPr/>
        </p:nvSpPr>
        <p:spPr>
          <a:xfrm>
            <a:off x="1412487" y="2074126"/>
            <a:ext cx="94785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11396A"/>
                </a:solidFill>
                <a:latin typeface="Century Gothic" panose="020B0502020202020204" pitchFamily="34" charset="0"/>
              </a:rPr>
              <a:t>You are compassionate.</a:t>
            </a:r>
          </a:p>
          <a:p>
            <a:endParaRPr lang="en-US" sz="3000" dirty="0">
              <a:solidFill>
                <a:srgbClr val="11396A"/>
              </a:solidFill>
              <a:latin typeface="Century Gothic" panose="020B0502020202020204" pitchFamily="34" charset="0"/>
            </a:endParaRPr>
          </a:p>
          <a:p>
            <a:r>
              <a:rPr lang="en-US" sz="3000" dirty="0">
                <a:solidFill>
                  <a:srgbClr val="11396A"/>
                </a:solidFill>
                <a:latin typeface="Century Gothic" panose="020B0502020202020204" pitchFamily="34" charset="0"/>
              </a:rPr>
              <a:t>You are faith, hope and love in action.</a:t>
            </a:r>
          </a:p>
          <a:p>
            <a:endParaRPr lang="en-US" sz="3000" dirty="0">
              <a:solidFill>
                <a:srgbClr val="11396A"/>
              </a:solidFill>
              <a:latin typeface="Century Gothic" panose="020B0502020202020204" pitchFamily="34" charset="0"/>
            </a:endParaRPr>
          </a:p>
          <a:p>
            <a:r>
              <a:rPr lang="en-US" sz="3000" dirty="0">
                <a:solidFill>
                  <a:srgbClr val="11396A"/>
                </a:solidFill>
                <a:latin typeface="Century Gothic" panose="020B0502020202020204" pitchFamily="34" charset="0"/>
              </a:rPr>
              <a:t>Acting in humility, you seek service in the name of a loving God. </a:t>
            </a:r>
          </a:p>
        </p:txBody>
      </p:sp>
    </p:spTree>
    <p:extLst>
      <p:ext uri="{BB962C8B-B14F-4D97-AF65-F5344CB8AC3E}">
        <p14:creationId xmlns:p14="http://schemas.microsoft.com/office/powerpoint/2010/main" val="89041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15DDE2-E2A0-094B-8520-6D850B7638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1CC710-6A09-A340-AF9E-CE88D1DFD7BA}"/>
              </a:ext>
            </a:extLst>
          </p:cNvPr>
          <p:cNvSpPr txBox="1"/>
          <p:nvPr/>
        </p:nvSpPr>
        <p:spPr>
          <a:xfrm>
            <a:off x="1412487" y="1858860"/>
            <a:ext cx="947853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11396A"/>
                </a:solidFill>
                <a:latin typeface="Century Gothic" panose="020B0502020202020204" pitchFamily="34" charset="0"/>
              </a:rPr>
              <a:t>You are filled with passion to help the helpless, defend the defenseless and love the unloved.</a:t>
            </a:r>
          </a:p>
          <a:p>
            <a:endParaRPr lang="en-US" sz="3000" dirty="0">
              <a:solidFill>
                <a:srgbClr val="11396A"/>
              </a:solidFill>
              <a:latin typeface="Century Gothic" panose="020B0502020202020204" pitchFamily="34" charset="0"/>
            </a:endParaRPr>
          </a:p>
          <a:p>
            <a:r>
              <a:rPr lang="en-US" sz="3000" dirty="0">
                <a:solidFill>
                  <a:srgbClr val="11396A"/>
                </a:solidFill>
                <a:latin typeface="Century Gothic" panose="020B0502020202020204" pitchFamily="34" charset="0"/>
              </a:rPr>
              <a:t>Just as He did.</a:t>
            </a:r>
          </a:p>
          <a:p>
            <a:endParaRPr lang="en-US" sz="3000" dirty="0">
              <a:solidFill>
                <a:srgbClr val="11396A"/>
              </a:solidFill>
              <a:latin typeface="Century Gothic" panose="020B0502020202020204" pitchFamily="34" charset="0"/>
            </a:endParaRPr>
          </a:p>
          <a:p>
            <a:r>
              <a:rPr lang="en-US" sz="3000" dirty="0">
                <a:solidFill>
                  <a:srgbClr val="11396A"/>
                </a:solidFill>
                <a:latin typeface="Century Gothic" panose="020B0502020202020204" pitchFamily="34" charset="0"/>
              </a:rPr>
              <a:t>You are a need met, a prayer answered and a life redeemed.</a:t>
            </a:r>
          </a:p>
        </p:txBody>
      </p:sp>
    </p:spTree>
    <p:extLst>
      <p:ext uri="{BB962C8B-B14F-4D97-AF65-F5344CB8AC3E}">
        <p14:creationId xmlns:p14="http://schemas.microsoft.com/office/powerpoint/2010/main" val="380062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15DDE2-E2A0-094B-8520-6D850B7638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1CC710-6A09-A340-AF9E-CE88D1DFD7BA}"/>
              </a:ext>
            </a:extLst>
          </p:cNvPr>
          <p:cNvSpPr txBox="1"/>
          <p:nvPr/>
        </p:nvSpPr>
        <p:spPr>
          <a:xfrm>
            <a:off x="0" y="3099113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11396A"/>
                </a:solidFill>
                <a:latin typeface="Century Gothic" panose="020B0502020202020204" pitchFamily="34" charset="0"/>
              </a:rPr>
              <a:t>You mean hope.</a:t>
            </a:r>
          </a:p>
        </p:txBody>
      </p:sp>
    </p:spTree>
    <p:extLst>
      <p:ext uri="{BB962C8B-B14F-4D97-AF65-F5344CB8AC3E}">
        <p14:creationId xmlns:p14="http://schemas.microsoft.com/office/powerpoint/2010/main" val="174810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AD83F7-D0AC-4B46-A8B5-0BE585A171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5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15DDE2-E2A0-094B-8520-6D850B7638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C52B99-0A88-294E-B4AC-A91E8D31C33D}"/>
              </a:ext>
            </a:extLst>
          </p:cNvPr>
          <p:cNvSpPr txBox="1"/>
          <p:nvPr/>
        </p:nvSpPr>
        <p:spPr>
          <a:xfrm>
            <a:off x="5590355" y="1838103"/>
            <a:ext cx="619221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11396A"/>
                </a:solidFill>
                <a:latin typeface="Century Gothic" panose="020B0502020202020204" pitchFamily="34" charset="0"/>
              </a:rPr>
              <a:t>Buckner International </a:t>
            </a:r>
            <a:r>
              <a:rPr lang="en-US" sz="3000" dirty="0">
                <a:solidFill>
                  <a:srgbClr val="11396A"/>
                </a:solidFill>
                <a:latin typeface="Century Gothic" panose="020B0502020202020204" pitchFamily="34" charset="0"/>
              </a:rPr>
              <a:t>is a faith-based nonprofit ministry dedicated to transforming the lives of orphans, vulnerable children, families and senior adults in the United States and internationally.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0DDA89-989C-9440-9B22-C22BB9EEF6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1969595"/>
            <a:ext cx="4533900" cy="302150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626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ED45FA-3CA6-7940-954E-3A9433255BB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C52B99-0A88-294E-B4AC-A91E8D31C33D}"/>
              </a:ext>
            </a:extLst>
          </p:cNvPr>
          <p:cNvSpPr txBox="1"/>
          <p:nvPr/>
        </p:nvSpPr>
        <p:spPr>
          <a:xfrm>
            <a:off x="993387" y="708618"/>
            <a:ext cx="395961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11396A"/>
                </a:solidFill>
                <a:latin typeface="Century Gothic" panose="020B0502020202020204" pitchFamily="34" charset="0"/>
              </a:rPr>
              <a:t>Founded in 1879, Buckner serves people through a variety of programs designed to protect children and build </a:t>
            </a:r>
          </a:p>
          <a:p>
            <a:r>
              <a:rPr lang="en-US" sz="3000" dirty="0">
                <a:solidFill>
                  <a:srgbClr val="11396A"/>
                </a:solidFill>
                <a:latin typeface="Century Gothic" panose="020B0502020202020204" pitchFamily="34" charset="0"/>
              </a:rPr>
              <a:t>       strong families.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31C9EF-ED40-AE4A-B5C3-B0939B70D5DD}"/>
              </a:ext>
            </a:extLst>
          </p:cNvPr>
          <p:cNvSpPr txBox="1"/>
          <p:nvPr/>
        </p:nvSpPr>
        <p:spPr>
          <a:xfrm>
            <a:off x="2423160" y="4312920"/>
            <a:ext cx="264414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Century Gothic" panose="020B0502020202020204" pitchFamily="34" charset="0"/>
              </a:rPr>
              <a:t>Buckner International started when Robert Cooke Buckner a pastor moved by compassion for the fatherless in the wake of the Civil War, began a movement in 1879 to give hope to orphans and those most in need.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30423E5-1AD8-944F-B3C3-06D6CE8F54F9}"/>
              </a:ext>
            </a:extLst>
          </p:cNvPr>
          <p:cNvCxnSpPr>
            <a:cxnSpLocks/>
          </p:cNvCxnSpPr>
          <p:nvPr/>
        </p:nvCxnSpPr>
        <p:spPr>
          <a:xfrm>
            <a:off x="0" y="4191000"/>
            <a:ext cx="49225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C38FE22-ABB3-8147-996F-97D36C319E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55" y="3459480"/>
            <a:ext cx="2164779" cy="339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3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538</Words>
  <Application>Microsoft Macintosh PowerPoint</Application>
  <PresentationFormat>Widescreen</PresentationFormat>
  <Paragraphs>52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 Paul</dc:creator>
  <cp:lastModifiedBy>Aimee Freston</cp:lastModifiedBy>
  <cp:revision>25</cp:revision>
  <dcterms:created xsi:type="dcterms:W3CDTF">2019-02-07T18:25:39Z</dcterms:created>
  <dcterms:modified xsi:type="dcterms:W3CDTF">2022-04-13T15:38:34Z</dcterms:modified>
</cp:coreProperties>
</file>